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1D59-E9C2-4434-9D40-C8F0ADEF0403}" type="datetimeFigureOut">
              <a:rPr lang="en-US" smtClean="0"/>
              <a:t>09-Jul-21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586E-8751-454C-A5F7-B3554D8E1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905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1D59-E9C2-4434-9D40-C8F0ADEF0403}" type="datetimeFigureOut">
              <a:rPr lang="en-US" smtClean="0"/>
              <a:t>09-Jul-21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586E-8751-454C-A5F7-B3554D8E1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841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1D59-E9C2-4434-9D40-C8F0ADEF0403}" type="datetimeFigureOut">
              <a:rPr lang="en-US" smtClean="0"/>
              <a:t>09-Jul-21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586E-8751-454C-A5F7-B3554D8E1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12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1D59-E9C2-4434-9D40-C8F0ADEF0403}" type="datetimeFigureOut">
              <a:rPr lang="en-US" smtClean="0"/>
              <a:t>09-Jul-21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586E-8751-454C-A5F7-B3554D8E1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202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1D59-E9C2-4434-9D40-C8F0ADEF0403}" type="datetimeFigureOut">
              <a:rPr lang="en-US" smtClean="0"/>
              <a:t>09-Jul-21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586E-8751-454C-A5F7-B3554D8E1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5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1D59-E9C2-4434-9D40-C8F0ADEF0403}" type="datetimeFigureOut">
              <a:rPr lang="en-US" smtClean="0"/>
              <a:t>09-Jul-21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586E-8751-454C-A5F7-B3554D8E1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704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1D59-E9C2-4434-9D40-C8F0ADEF0403}" type="datetimeFigureOut">
              <a:rPr lang="en-US" smtClean="0"/>
              <a:t>09-Jul-21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586E-8751-454C-A5F7-B3554D8E1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428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1D59-E9C2-4434-9D40-C8F0ADEF0403}" type="datetimeFigureOut">
              <a:rPr lang="en-US" smtClean="0"/>
              <a:t>09-Jul-21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586E-8751-454C-A5F7-B3554D8E1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282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1D59-E9C2-4434-9D40-C8F0ADEF0403}" type="datetimeFigureOut">
              <a:rPr lang="en-US" smtClean="0"/>
              <a:t>09-Jul-21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586E-8751-454C-A5F7-B3554D8E1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90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1D59-E9C2-4434-9D40-C8F0ADEF0403}" type="datetimeFigureOut">
              <a:rPr lang="en-US" smtClean="0"/>
              <a:t>09-Jul-21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586E-8751-454C-A5F7-B3554D8E1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47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1D59-E9C2-4434-9D40-C8F0ADEF0403}" type="datetimeFigureOut">
              <a:rPr lang="en-US" smtClean="0"/>
              <a:t>09-Jul-21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586E-8751-454C-A5F7-B3554D8E1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52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41D59-E9C2-4434-9D40-C8F0ADEF0403}" type="datetimeFigureOut">
              <a:rPr lang="en-US" smtClean="0"/>
              <a:t>09-Jul-21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1586E-8751-454C-A5F7-B3554D8E1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35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Cnidaria" TargetMode="External"/><Relationship Id="rId3" Type="http://schemas.openxmlformats.org/officeDocument/2006/relationships/hyperlink" Target="https://en.wikipedia.org/wiki/Class_(taxonomy)" TargetMode="External"/><Relationship Id="rId7" Type="http://schemas.openxmlformats.org/officeDocument/2006/relationships/hyperlink" Target="https://en.wikipedia.org/wiki/Phylum" TargetMode="External"/><Relationship Id="rId2" Type="http://schemas.openxmlformats.org/officeDocument/2006/relationships/hyperlink" Target="https://en.wikipedia.org/wiki/Hydrozoan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Medusa_(biology)" TargetMode="External"/><Relationship Id="rId5" Type="http://schemas.openxmlformats.org/officeDocument/2006/relationships/hyperlink" Target="https://en.wikipedia.org/wiki/Polyp_(zoology)" TargetMode="External"/><Relationship Id="rId4" Type="http://schemas.openxmlformats.org/officeDocument/2006/relationships/hyperlink" Target="https://en.wikipedia.org/wiki/Species" TargetMode="External"/><Relationship Id="rId9" Type="http://schemas.openxmlformats.org/officeDocument/2006/relationships/hyperlink" Target="https://en.wikipedia.org/wiki/Obelia#cite_note-1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oppr.com/guides/biology/reproduction-in-organisms/asexual-reproduction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9811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LIFE CYCAL OF OBELIA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							</a:t>
            </a:r>
            <a:r>
              <a:rPr lang="en-US" dirty="0" smtClean="0">
                <a:solidFill>
                  <a:srgbClr val="0070C0"/>
                </a:solidFill>
              </a:rPr>
              <a:t>PRESENTED BY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							KAVITA PRAJAPATI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139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6518" y="458916"/>
            <a:ext cx="1057355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The spores develop into haploid gametophytes. After fertilization the egg cell produces a new diploid sporophyte.</a:t>
            </a:r>
          </a:p>
          <a:p>
            <a:r>
              <a:rPr lang="en-US" b="0" i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In </a:t>
            </a:r>
            <a:r>
              <a:rPr lang="en-US" b="0" i="1" dirty="0" err="1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Obelia</a:t>
            </a:r>
            <a:r>
              <a:rPr lang="en-US" b="0" i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 both hydroid and </a:t>
            </a:r>
            <a:r>
              <a:rPr lang="en-US" b="0" i="1" dirty="0" err="1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medusoid</a:t>
            </a:r>
            <a:r>
              <a:rPr lang="en-US" b="0" i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 phases are diploid. Thus, </a:t>
            </a:r>
            <a:r>
              <a:rPr lang="en-US" b="0" i="1" dirty="0" err="1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infact</a:t>
            </a:r>
            <a:r>
              <a:rPr lang="en-US" b="0" i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, there is no true alternation of generations in </a:t>
            </a:r>
            <a:r>
              <a:rPr lang="en-US" b="0" i="1" dirty="0" err="1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Obelia</a:t>
            </a:r>
            <a:r>
              <a:rPr lang="en-US" b="0" i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. The medusa is only a modified zooid that swims freely. This free swimming medusa is very useful to </a:t>
            </a:r>
            <a:r>
              <a:rPr lang="en-US" b="0" i="1" dirty="0" err="1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Obelia</a:t>
            </a:r>
            <a:r>
              <a:rPr lang="en-US" b="0" i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 because it causes wide dispersal of gametes.</a:t>
            </a:r>
            <a:endParaRPr lang="en-US" b="0" i="1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8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CONCLUSION :-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u="sng" dirty="0" smtClean="0">
                <a:solidFill>
                  <a:srgbClr val="FF0000"/>
                </a:solidFill>
              </a:rPr>
              <a:t>REFERENCE :- </a:t>
            </a:r>
            <a:endParaRPr lang="en-US" sz="36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392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946" y="759854"/>
            <a:ext cx="9311426" cy="5215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025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SYNOPSIS-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INTRODUCTION</a:t>
            </a:r>
          </a:p>
          <a:p>
            <a:r>
              <a:rPr lang="en-US" b="1" dirty="0" smtClean="0">
                <a:solidFill>
                  <a:srgbClr val="00B0F0"/>
                </a:solidFill>
              </a:rPr>
              <a:t>CLASSIFICATION</a:t>
            </a:r>
          </a:p>
          <a:p>
            <a:r>
              <a:rPr lang="en-US" b="1" dirty="0" smtClean="0">
                <a:solidFill>
                  <a:srgbClr val="00B0F0"/>
                </a:solidFill>
              </a:rPr>
              <a:t>HABIT AND HABITAT</a:t>
            </a:r>
          </a:p>
          <a:p>
            <a:r>
              <a:rPr lang="en-US" b="1" dirty="0" smtClean="0">
                <a:solidFill>
                  <a:srgbClr val="00B0F0"/>
                </a:solidFill>
              </a:rPr>
              <a:t>STRUCTURE OF OBELIA </a:t>
            </a:r>
          </a:p>
          <a:p>
            <a:r>
              <a:rPr lang="en-US" b="1" dirty="0" smtClean="0">
                <a:solidFill>
                  <a:srgbClr val="00B0F0"/>
                </a:solidFill>
              </a:rPr>
              <a:t>LIFE CYCLE OF OBELIA </a:t>
            </a:r>
          </a:p>
          <a:p>
            <a:r>
              <a:rPr lang="en-US" b="1" dirty="0" smtClean="0">
                <a:solidFill>
                  <a:srgbClr val="00B0F0"/>
                </a:solidFill>
              </a:rPr>
              <a:t>ALTERNATION OF GENERATION</a:t>
            </a:r>
          </a:p>
          <a:p>
            <a:r>
              <a:rPr lang="en-US" b="1" dirty="0" smtClean="0">
                <a:solidFill>
                  <a:srgbClr val="00B0F0"/>
                </a:solidFill>
              </a:rPr>
              <a:t>CONCLUSION</a:t>
            </a:r>
          </a:p>
          <a:p>
            <a:r>
              <a:rPr lang="en-US" b="1" dirty="0" smtClean="0">
                <a:solidFill>
                  <a:srgbClr val="00B0F0"/>
                </a:solidFill>
              </a:rPr>
              <a:t>REFERENCE -</a:t>
            </a:r>
          </a:p>
        </p:txBody>
      </p:sp>
    </p:spTree>
    <p:extLst>
      <p:ext uri="{BB962C8B-B14F-4D97-AF65-F5344CB8AC3E}">
        <p14:creationId xmlns:p14="http://schemas.microsoft.com/office/powerpoint/2010/main" val="226866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err="1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Obelia</a:t>
            </a:r>
            <a:r>
              <a:rPr lang="en-US" b="0" i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 is a genus of </a:t>
            </a:r>
            <a:r>
              <a:rPr lang="en-US" b="0" i="1" u="none" strike="noStrike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hlinkClick r:id="rId2" tooltip="Hydrozoans"/>
              </a:rPr>
              <a:t>hydrozoans</a:t>
            </a:r>
            <a:r>
              <a:rPr lang="en-US" b="0" i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, a </a:t>
            </a:r>
            <a:r>
              <a:rPr lang="en-US" b="0" i="1" u="none" strike="noStrike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hlinkClick r:id="rId3"/>
              </a:rPr>
              <a:t>class</a:t>
            </a:r>
            <a:r>
              <a:rPr lang="en-US" b="0" i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 of mainly marine and some freshwater animal </a:t>
            </a:r>
            <a:r>
              <a:rPr lang="en-US" b="0" i="1" u="none" strike="noStrike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hlinkClick r:id="rId4" tooltip="Species"/>
              </a:rPr>
              <a:t>species</a:t>
            </a:r>
            <a:r>
              <a:rPr lang="en-US" b="0" i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 that have both </a:t>
            </a:r>
            <a:r>
              <a:rPr lang="en-US" b="0" i="1" u="none" strike="noStrike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hlinkClick r:id="rId5" tooltip="Polyp (zoology)"/>
              </a:rPr>
              <a:t>polyp</a:t>
            </a:r>
            <a:r>
              <a:rPr lang="en-US" b="0" i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 and </a:t>
            </a:r>
            <a:r>
              <a:rPr lang="en-US" b="0" i="1" u="none" strike="noStrike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hlinkClick r:id="rId6" tooltip="Medusa (biology)"/>
              </a:rPr>
              <a:t>medusa</a:t>
            </a:r>
            <a:r>
              <a:rPr lang="en-US" b="0" i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 stages in their life cycle. Hydrozoa belongs to the </a:t>
            </a:r>
            <a:r>
              <a:rPr lang="en-US" b="0" i="1" u="none" strike="noStrike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hlinkClick r:id="rId7" tooltip="Phylum"/>
              </a:rPr>
              <a:t>phylum</a:t>
            </a:r>
            <a:r>
              <a:rPr lang="en-US" b="0" i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1" u="none" strike="noStrike" dirty="0" err="1" smtClean="0">
                <a:solidFill>
                  <a:srgbClr val="0070C0"/>
                </a:solidFill>
                <a:effectLst/>
                <a:latin typeface="Arial" panose="020B0604020202020204" pitchFamily="34" charset="0"/>
                <a:hlinkClick r:id="rId8" tooltip="Cnidaria"/>
              </a:rPr>
              <a:t>Cnidaria</a:t>
            </a:r>
            <a:r>
              <a:rPr lang="en-US" b="0" i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, which are aquatic (mainly marine) organisms that are relatively simple in structure.</a:t>
            </a:r>
          </a:p>
          <a:p>
            <a:r>
              <a:rPr lang="en-US" b="0" i="1" dirty="0" err="1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Obelia</a:t>
            </a:r>
            <a:r>
              <a:rPr lang="en-US" b="0" i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 is also called </a:t>
            </a:r>
            <a:r>
              <a:rPr lang="en-US" b="1" i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sea fur</a:t>
            </a:r>
            <a:r>
              <a:rPr lang="en-US" b="0" i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en-US" b="0" i="1" u="none" strike="noStrike" baseline="300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hlinkClick r:id="rId9"/>
              </a:rPr>
              <a:t>[1]</a:t>
            </a:r>
            <a:endParaRPr lang="en-US" b="0" i="1" dirty="0" smtClean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598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87144" y="1690688"/>
            <a:ext cx="6651133" cy="4069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289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HABIT AND HABITAT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62401" y="1996920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2400" i="1" dirty="0" smtClean="0">
              <a:solidFill>
                <a:srgbClr val="002060"/>
              </a:solidFill>
            </a:endParaRPr>
          </a:p>
          <a:p>
            <a:r>
              <a:rPr lang="en-US" sz="2400" i="1" dirty="0" err="1" smtClean="0">
                <a:solidFill>
                  <a:srgbClr val="002060"/>
                </a:solidFill>
              </a:rPr>
              <a:t>Obelia</a:t>
            </a:r>
            <a:r>
              <a:rPr lang="en-US" sz="2400" i="1" dirty="0" smtClean="0">
                <a:solidFill>
                  <a:srgbClr val="002060"/>
                </a:solidFill>
              </a:rPr>
              <a:t> has a worldwide distribution except the high-Arctic and Antarctic seas.[2] The medusa stage of </a:t>
            </a:r>
            <a:r>
              <a:rPr lang="en-US" sz="2400" i="1" dirty="0" err="1" smtClean="0">
                <a:solidFill>
                  <a:srgbClr val="002060"/>
                </a:solidFill>
              </a:rPr>
              <a:t>Obelia</a:t>
            </a:r>
            <a:r>
              <a:rPr lang="en-US" sz="2400" i="1" dirty="0" smtClean="0">
                <a:solidFill>
                  <a:srgbClr val="002060"/>
                </a:solidFill>
              </a:rPr>
              <a:t> species are common in coastal and offshore plankton around the world.[3] </a:t>
            </a:r>
            <a:r>
              <a:rPr lang="en-US" sz="2400" i="1" dirty="0" err="1" smtClean="0">
                <a:solidFill>
                  <a:srgbClr val="002060"/>
                </a:solidFill>
              </a:rPr>
              <a:t>Obelia</a:t>
            </a:r>
            <a:r>
              <a:rPr lang="en-US" sz="2400" i="1" dirty="0" smtClean="0">
                <a:solidFill>
                  <a:srgbClr val="002060"/>
                </a:solidFill>
              </a:rPr>
              <a:t> are usually found no deeper than 200 </a:t>
            </a:r>
            <a:r>
              <a:rPr lang="en-US" sz="2400" i="1" dirty="0" err="1" smtClean="0">
                <a:solidFill>
                  <a:srgbClr val="002060"/>
                </a:solidFill>
              </a:rPr>
              <a:t>metres</a:t>
            </a:r>
            <a:r>
              <a:rPr lang="en-US" sz="2400" i="1" dirty="0" smtClean="0">
                <a:solidFill>
                  <a:srgbClr val="002060"/>
                </a:solidFill>
              </a:rPr>
              <a:t> (660 </a:t>
            </a:r>
            <a:r>
              <a:rPr lang="en-US" sz="2400" i="1" dirty="0" err="1" smtClean="0">
                <a:solidFill>
                  <a:srgbClr val="002060"/>
                </a:solidFill>
              </a:rPr>
              <a:t>ft</a:t>
            </a:r>
            <a:r>
              <a:rPr lang="en-US" sz="2400" i="1" dirty="0" smtClean="0">
                <a:solidFill>
                  <a:srgbClr val="002060"/>
                </a:solidFill>
              </a:rPr>
              <a:t>) from the water's surface, growing in intertidal rock pools and at the extreme low water of spring tides.</a:t>
            </a:r>
            <a:endParaRPr lang="en-US" sz="24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027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STRUCTURE OF OBELIA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Obelia. A portion of colon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288" y="1236372"/>
            <a:ext cx="6965354" cy="578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1234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LIFE CYCAL OF OBELIA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0" i="1" dirty="0" smtClean="0">
                <a:solidFill>
                  <a:srgbClr val="002060"/>
                </a:solidFill>
                <a:effectLst/>
                <a:latin typeface="Minion Pro"/>
              </a:rPr>
              <a:t>The polyp colony facilitates</a:t>
            </a:r>
            <a:r>
              <a:rPr lang="en-US" b="0" i="1" u="none" strike="noStrike" dirty="0" smtClean="0">
                <a:solidFill>
                  <a:srgbClr val="002060"/>
                </a:solidFill>
                <a:effectLst/>
                <a:latin typeface="Minion Pro"/>
                <a:hlinkClick r:id="rId2"/>
              </a:rPr>
              <a:t> asexual reproduction</a:t>
            </a:r>
            <a:r>
              <a:rPr lang="en-US" b="0" i="1" dirty="0" smtClean="0">
                <a:solidFill>
                  <a:srgbClr val="002060"/>
                </a:solidFill>
                <a:effectLst/>
                <a:latin typeface="Minion Pro"/>
              </a:rPr>
              <a:t>. During this stage of life, the confinement of </a:t>
            </a:r>
            <a:r>
              <a:rPr lang="en-US" b="0" i="1" dirty="0" err="1" smtClean="0">
                <a:solidFill>
                  <a:srgbClr val="002060"/>
                </a:solidFill>
                <a:effectLst/>
                <a:latin typeface="Minion Pro"/>
              </a:rPr>
              <a:t>obelia</a:t>
            </a:r>
            <a:r>
              <a:rPr lang="en-US" b="0" i="1" dirty="0" smtClean="0">
                <a:solidFill>
                  <a:srgbClr val="002060"/>
                </a:solidFill>
                <a:effectLst/>
                <a:latin typeface="Minion Pro"/>
              </a:rPr>
              <a:t> is to the substrate surfaces.</a:t>
            </a:r>
          </a:p>
          <a:p>
            <a:r>
              <a:rPr lang="en-US" b="0" i="1" dirty="0" smtClean="0">
                <a:solidFill>
                  <a:srgbClr val="002060"/>
                </a:solidFill>
                <a:effectLst/>
                <a:latin typeface="Minion Pro"/>
              </a:rPr>
              <a:t>There are </a:t>
            </a:r>
            <a:r>
              <a:rPr lang="en-US" b="0" i="1" dirty="0" err="1" smtClean="0">
                <a:solidFill>
                  <a:srgbClr val="002060"/>
                </a:solidFill>
                <a:effectLst/>
                <a:latin typeface="Minion Pro"/>
              </a:rPr>
              <a:t>gastrozooidsthis</a:t>
            </a:r>
            <a:r>
              <a:rPr lang="en-US" b="0" i="1" dirty="0" smtClean="0">
                <a:solidFill>
                  <a:srgbClr val="002060"/>
                </a:solidFill>
                <a:effectLst/>
                <a:latin typeface="Minion Pro"/>
              </a:rPr>
              <a:t> available on this mature colony. Furthermore, </a:t>
            </a:r>
            <a:r>
              <a:rPr lang="en-US" b="0" i="1" dirty="0" err="1" smtClean="0">
                <a:solidFill>
                  <a:srgbClr val="002060"/>
                </a:solidFill>
                <a:effectLst/>
                <a:latin typeface="Minion Pro"/>
              </a:rPr>
              <a:t>gastrozooidsthis</a:t>
            </a:r>
            <a:r>
              <a:rPr lang="en-US" b="0" i="1" dirty="0" smtClean="0">
                <a:solidFill>
                  <a:srgbClr val="002060"/>
                </a:solidFill>
                <a:effectLst/>
                <a:latin typeface="Minion Pro"/>
              </a:rPr>
              <a:t> refers to individual hydranths.</a:t>
            </a:r>
          </a:p>
          <a:p>
            <a:r>
              <a:rPr lang="en-US" b="0" i="1" dirty="0" smtClean="0">
                <a:solidFill>
                  <a:srgbClr val="002060"/>
                </a:solidFill>
                <a:effectLst/>
                <a:latin typeface="Minion Pro"/>
              </a:rPr>
              <a:t>The </a:t>
            </a:r>
            <a:r>
              <a:rPr lang="en-US" b="0" i="1" dirty="0" err="1" smtClean="0">
                <a:solidFill>
                  <a:srgbClr val="002060"/>
                </a:solidFill>
                <a:effectLst/>
                <a:latin typeface="Minion Pro"/>
              </a:rPr>
              <a:t>gastrozooidsthis</a:t>
            </a:r>
            <a:r>
              <a:rPr lang="en-US" b="0" i="1" dirty="0" smtClean="0">
                <a:solidFill>
                  <a:srgbClr val="002060"/>
                </a:solidFill>
                <a:effectLst/>
                <a:latin typeface="Minion Pro"/>
              </a:rPr>
              <a:t> certainly expand and contract so as to facilitate the growth of this organism by feeding. The reproductive polyp </a:t>
            </a:r>
            <a:r>
              <a:rPr lang="en-US" b="0" i="1" dirty="0" err="1" smtClean="0">
                <a:solidFill>
                  <a:srgbClr val="002060"/>
                </a:solidFill>
                <a:effectLst/>
                <a:latin typeface="Minion Pro"/>
              </a:rPr>
              <a:t>gonozooids</a:t>
            </a:r>
            <a:r>
              <a:rPr lang="en-US" b="0" i="1" dirty="0" smtClean="0">
                <a:solidFill>
                  <a:srgbClr val="002060"/>
                </a:solidFill>
                <a:effectLst/>
                <a:latin typeface="Minion Pro"/>
              </a:rPr>
              <a:t> consist of medusa buds.</a:t>
            </a:r>
          </a:p>
          <a:p>
            <a:r>
              <a:rPr lang="en-US" b="0" i="1" dirty="0" smtClean="0">
                <a:solidFill>
                  <a:srgbClr val="002060"/>
                </a:solidFill>
                <a:effectLst/>
                <a:latin typeface="Minion Pro"/>
              </a:rPr>
              <a:t>Other hydranths have a specialization for </a:t>
            </a:r>
            <a:r>
              <a:rPr lang="en-US" b="0" i="1" dirty="0" err="1" smtClean="0">
                <a:solidFill>
                  <a:srgbClr val="002060"/>
                </a:solidFill>
                <a:effectLst/>
                <a:latin typeface="Minion Pro"/>
              </a:rPr>
              <a:t>defence</a:t>
            </a:r>
            <a:r>
              <a:rPr lang="en-US" b="0" i="1" dirty="0" smtClean="0">
                <a:solidFill>
                  <a:srgbClr val="002060"/>
                </a:solidFill>
                <a:effectLst/>
                <a:latin typeface="Minion Pro"/>
              </a:rPr>
              <a:t>. Furthermore, the main stalky body of the colony comprises of </a:t>
            </a:r>
            <a:r>
              <a:rPr lang="en-US" b="0" i="1" dirty="0" err="1" smtClean="0">
                <a:solidFill>
                  <a:srgbClr val="002060"/>
                </a:solidFill>
                <a:effectLst/>
                <a:latin typeface="Minion Pro"/>
              </a:rPr>
              <a:t>coenosarc</a:t>
            </a:r>
            <a:r>
              <a:rPr lang="en-US" b="0" i="1" dirty="0" smtClean="0">
                <a:solidFill>
                  <a:srgbClr val="002060"/>
                </a:solidFill>
                <a:effectLst/>
                <a:latin typeface="Minion Pro"/>
              </a:rPr>
              <a:t>. Moreover, this </a:t>
            </a:r>
            <a:r>
              <a:rPr lang="en-US" b="0" i="1" dirty="0" err="1" smtClean="0">
                <a:solidFill>
                  <a:srgbClr val="002060"/>
                </a:solidFill>
                <a:effectLst/>
                <a:latin typeface="Minion Pro"/>
              </a:rPr>
              <a:t>coenosarc</a:t>
            </a:r>
            <a:r>
              <a:rPr lang="en-US" b="0" i="1" dirty="0" smtClean="0">
                <a:solidFill>
                  <a:srgbClr val="002060"/>
                </a:solidFill>
                <a:effectLst/>
                <a:latin typeface="Minion Pro"/>
              </a:rPr>
              <a:t> is covered </a:t>
            </a:r>
            <a:r>
              <a:rPr lang="en-US" b="0" i="0" dirty="0" smtClean="0">
                <a:effectLst/>
                <a:latin typeface="Minion Pro"/>
              </a:rPr>
              <a:t>by a protective </a:t>
            </a:r>
            <a:r>
              <a:rPr lang="en-US" b="0" i="0" dirty="0" err="1" smtClean="0">
                <a:effectLst/>
                <a:latin typeface="Minion Pro"/>
              </a:rPr>
              <a:t>perisarc</a:t>
            </a:r>
            <a:r>
              <a:rPr lang="en-US" b="0" i="0" dirty="0" smtClean="0">
                <a:effectLst/>
                <a:latin typeface="Minion Pro"/>
              </a:rPr>
              <a:t>.</a:t>
            </a:r>
            <a:endParaRPr lang="en-US" b="0" i="0" dirty="0">
              <a:effectLst/>
              <a:latin typeface="Minion Pro"/>
            </a:endParaRPr>
          </a:p>
        </p:txBody>
      </p:sp>
    </p:spTree>
    <p:extLst>
      <p:ext uri="{BB962C8B-B14F-4D97-AF65-F5344CB8AC3E}">
        <p14:creationId xmlns:p14="http://schemas.microsoft.com/office/powerpoint/2010/main" val="828836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obeli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309" y="759855"/>
            <a:ext cx="9337183" cy="6098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553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ALTERNATION OF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4786045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In the life history of </a:t>
            </a:r>
            <a:r>
              <a:rPr lang="en-US" dirty="0" err="1">
                <a:solidFill>
                  <a:srgbClr val="002060"/>
                </a:solidFill>
              </a:rPr>
              <a:t>Obelia</a:t>
            </a:r>
            <a:r>
              <a:rPr lang="en-US" dirty="0">
                <a:solidFill>
                  <a:srgbClr val="002060"/>
                </a:solidFill>
              </a:rPr>
              <a:t> there is a regular alternation of hydroid and the </a:t>
            </a:r>
            <a:r>
              <a:rPr lang="en-US" dirty="0" err="1">
                <a:solidFill>
                  <a:srgbClr val="002060"/>
                </a:solidFill>
              </a:rPr>
              <a:t>medusoid</a:t>
            </a:r>
            <a:r>
              <a:rPr lang="en-US" dirty="0">
                <a:solidFill>
                  <a:srgbClr val="002060"/>
                </a:solidFill>
              </a:rPr>
              <a:t> phases. </a:t>
            </a:r>
            <a:r>
              <a:rPr lang="en-US" dirty="0" err="1">
                <a:solidFill>
                  <a:srgbClr val="002060"/>
                </a:solidFill>
              </a:rPr>
              <a:t>Medusae</a:t>
            </a:r>
            <a:r>
              <a:rPr lang="en-US" dirty="0">
                <a:solidFill>
                  <a:srgbClr val="002060"/>
                </a:solidFill>
              </a:rPr>
              <a:t> produce eggs which after fertilization develop into hydroids. The hydroids produce </a:t>
            </a:r>
            <a:r>
              <a:rPr lang="en-US" dirty="0" err="1">
                <a:solidFill>
                  <a:srgbClr val="002060"/>
                </a:solidFill>
              </a:rPr>
              <a:t>medusae</a:t>
            </a:r>
            <a:r>
              <a:rPr lang="en-US" dirty="0">
                <a:solidFill>
                  <a:srgbClr val="002060"/>
                </a:solidFill>
              </a:rPr>
              <a:t> by asexual budding. This phenomenon was formerly called as “alternation of generation.”</a:t>
            </a:r>
          </a:p>
          <a:p>
            <a:r>
              <a:rPr lang="en-US" dirty="0">
                <a:solidFill>
                  <a:srgbClr val="002060"/>
                </a:solidFill>
              </a:rPr>
              <a:t>However, true alternation of generations occurs where a diploid asexually reproducing generation alternates with a sexual haploid generation. It is commonly found in ferns where the diploid plant (a sporophyte) produces spores having haploid number of chromosomes</a:t>
            </a:r>
          </a:p>
        </p:txBody>
      </p:sp>
    </p:spTree>
    <p:extLst>
      <p:ext uri="{BB962C8B-B14F-4D97-AF65-F5344CB8AC3E}">
        <p14:creationId xmlns:p14="http://schemas.microsoft.com/office/powerpoint/2010/main" val="2586626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137</Words>
  <Application>Microsoft Office PowerPoint</Application>
  <PresentationFormat>Widescreen</PresentationFormat>
  <Paragraphs>32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Minion Pro</vt:lpstr>
      <vt:lpstr>Office Theme</vt:lpstr>
      <vt:lpstr>LIFE CYCAL OF OBELIA</vt:lpstr>
      <vt:lpstr>SYNOPSIS-</vt:lpstr>
      <vt:lpstr>INTRODUCTION-</vt:lpstr>
      <vt:lpstr>CLASSIFICATION</vt:lpstr>
      <vt:lpstr>HABIT AND HABITAT</vt:lpstr>
      <vt:lpstr>STRUCTURE OF OBELIA</vt:lpstr>
      <vt:lpstr>LIFE CYCAL OF OBELIA</vt:lpstr>
      <vt:lpstr>PowerPoint Presentation</vt:lpstr>
      <vt:lpstr>ALTERNATION OF GENERATION</vt:lpstr>
      <vt:lpstr>PowerPoint Presentation</vt:lpstr>
      <vt:lpstr>CONCLUSION :-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CYCAL OF OBELIA</dc:title>
  <dc:creator>MY PC</dc:creator>
  <cp:lastModifiedBy>MY PC</cp:lastModifiedBy>
  <cp:revision>6</cp:revision>
  <dcterms:created xsi:type="dcterms:W3CDTF">2021-07-09T14:20:34Z</dcterms:created>
  <dcterms:modified xsi:type="dcterms:W3CDTF">2021-07-09T16:28:22Z</dcterms:modified>
</cp:coreProperties>
</file>